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87" r:id="rId2"/>
    <p:sldId id="393" r:id="rId3"/>
    <p:sldId id="394" r:id="rId4"/>
    <p:sldId id="395" r:id="rId5"/>
    <p:sldId id="396" r:id="rId6"/>
    <p:sldId id="397" r:id="rId7"/>
    <p:sldId id="398" r:id="rId8"/>
    <p:sldId id="404" r:id="rId9"/>
    <p:sldId id="405" r:id="rId10"/>
    <p:sldId id="406" r:id="rId11"/>
    <p:sldId id="399" r:id="rId12"/>
    <p:sldId id="400" r:id="rId13"/>
    <p:sldId id="401" r:id="rId14"/>
    <p:sldId id="402" r:id="rId15"/>
    <p:sldId id="403" r:id="rId16"/>
    <p:sldId id="256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238" y="-6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Middleware projects 2020</a:t>
            </a:r>
          </a:p>
          <a:p>
            <a:r>
              <a:rPr lang="it-IT" sz="1800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A0A2664F-6F55-4881-9078-8CDDEE381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0" b="-1"/>
          <a:stretch/>
        </p:blipFill>
        <p:spPr>
          <a:xfrm>
            <a:off x="5437938" y="2849367"/>
            <a:ext cx="3170195" cy="294192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3A3C99-1A69-47D5-84F9-4C6BD8F6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0" y="2819058"/>
            <a:ext cx="3840813" cy="30025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</a:t>
            </a:r>
          </a:p>
          <a:p>
            <a:r>
              <a:rPr lang="it-IT" dirty="0"/>
              <a:t>	serial   			    			vs 			4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83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cores and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,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, set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4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7956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Setup and reading </a:t>
            </a:r>
            <a:r>
              <a:rPr lang="it-IT" dirty="0" err="1"/>
              <a:t>operations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Setup of </a:t>
            </a:r>
            <a:r>
              <a:rPr lang="it-IT" dirty="0" err="1"/>
              <a:t>configuration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cores, </a:t>
            </a:r>
            <a:r>
              <a:rPr lang="it-IT" dirty="0" err="1"/>
              <a:t>memory</a:t>
            </a:r>
            <a:r>
              <a:rPr lang="it-IT" dirty="0"/>
              <a:t>, 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Creation</a:t>
            </a:r>
            <a:r>
              <a:rPr lang="it-IT" dirty="0"/>
              <a:t> of the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Reading from </a:t>
            </a:r>
            <a:r>
              <a:rPr lang="it-IT" dirty="0" err="1"/>
              <a:t>csv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Selection</a:t>
            </a:r>
            <a:r>
              <a:rPr lang="it-IT" dirty="0"/>
              <a:t> of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of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of a </a:t>
            </a:r>
            <a:r>
              <a:rPr lang="it-IT" dirty="0" err="1"/>
              <a:t>column</a:t>
            </a:r>
            <a:r>
              <a:rPr lang="it-IT" dirty="0"/>
              <a:t> to </a:t>
            </a:r>
            <a:r>
              <a:rPr lang="it-IT" dirty="0" err="1"/>
              <a:t>summarize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«</a:t>
            </a:r>
            <a:r>
              <a:rPr lang="it-IT" dirty="0" err="1"/>
              <a:t>killed</a:t>
            </a:r>
            <a:r>
              <a:rPr lang="it-IT" dirty="0"/>
              <a:t>» </a:t>
            </a:r>
            <a:r>
              <a:rPr lang="it-IT" dirty="0" err="1"/>
              <a:t>ones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of </a:t>
            </a:r>
            <a:r>
              <a:rPr lang="it-IT" dirty="0" err="1"/>
              <a:t>min</a:t>
            </a:r>
            <a:r>
              <a:rPr lang="it-IT" dirty="0"/>
              <a:t> and max date </a:t>
            </a:r>
            <a:r>
              <a:rPr lang="it-IT" dirty="0" err="1"/>
              <a:t>through</a:t>
            </a:r>
            <a:r>
              <a:rPr lang="it-IT" dirty="0"/>
              <a:t> the database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select</a:t>
            </a:r>
            <a:r>
              <a:rPr lang="it-IT" dirty="0"/>
              <a:t> on date and </a:t>
            </a:r>
            <a:r>
              <a:rPr lang="it-IT" dirty="0" err="1"/>
              <a:t>min</a:t>
            </a:r>
            <a:r>
              <a:rPr lang="it-IT" dirty="0"/>
              <a:t>/max aggregate </a:t>
            </a:r>
            <a:r>
              <a:rPr lang="it-IT" dirty="0" err="1"/>
              <a:t>functions</a:t>
            </a:r>
            <a:r>
              <a:rPr lang="it-IT" dirty="0"/>
              <a:t> to know the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of the time</a:t>
            </a:r>
          </a:p>
        </p:txBody>
      </p:sp>
    </p:spTree>
    <p:extLst>
      <p:ext uri="{BB962C8B-B14F-4D97-AF65-F5344CB8AC3E}">
        <p14:creationId xmlns:p14="http://schemas.microsoft.com/office/powerpoint/2010/main" val="132299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filtered</a:t>
            </a:r>
            <a:r>
              <a:rPr lang="it-IT" dirty="0"/>
              <a:t> with predicate #killed &gt; 0,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tuples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base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Aggregate </a:t>
            </a:r>
            <a:r>
              <a:rPr lang="it-IT" dirty="0" err="1"/>
              <a:t>function</a:t>
            </a:r>
            <a:r>
              <a:rPr lang="it-IT" dirty="0"/>
              <a:t> «</a:t>
            </a:r>
            <a:r>
              <a:rPr lang="it-IT" dirty="0" err="1"/>
              <a:t>count</a:t>
            </a:r>
            <a:r>
              <a:rPr lang="it-IT" dirty="0"/>
              <a:t> by </a:t>
            </a:r>
            <a:r>
              <a:rPr lang="it-IT" dirty="0" err="1"/>
              <a:t>value</a:t>
            </a:r>
            <a:r>
              <a:rPr lang="it-IT" dirty="0"/>
              <a:t>» to sum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Print of the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5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class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Flat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name, support class&gt;, one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row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to </a:t>
            </a:r>
            <a:r>
              <a:rPr lang="it-IT" dirty="0" err="1"/>
              <a:t>find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information </a:t>
            </a:r>
            <a:r>
              <a:rPr lang="it-IT" dirty="0" err="1"/>
              <a:t>needed</a:t>
            </a:r>
            <a:r>
              <a:rPr lang="it-IT" dirty="0"/>
              <a:t>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Combine-by-key </a:t>
            </a:r>
            <a:r>
              <a:rPr lang="it-IT" dirty="0" err="1"/>
              <a:t>methodology</a:t>
            </a:r>
            <a:r>
              <a:rPr lang="it-IT" dirty="0"/>
              <a:t> to group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part of the database </a:t>
            </a:r>
            <a:r>
              <a:rPr lang="it-IT" dirty="0" err="1"/>
              <a:t>elaborated</a:t>
            </a:r>
            <a:r>
              <a:rPr lang="it-IT" dirty="0"/>
              <a:t> by the </a:t>
            </a:r>
            <a:r>
              <a:rPr lang="it-IT" dirty="0" err="1"/>
              <a:t>different</a:t>
            </a:r>
            <a:r>
              <a:rPr lang="it-IT" dirty="0"/>
              <a:t>  workers </a:t>
            </a:r>
          </a:p>
        </p:txBody>
      </p:sp>
    </p:spTree>
    <p:extLst>
      <p:ext uri="{BB962C8B-B14F-4D97-AF65-F5344CB8AC3E}">
        <p14:creationId xmlns:p14="http://schemas.microsoft.com/office/powerpoint/2010/main" val="25577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3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support classes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borough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&lt;borough name, support class 3a&gt;, so to </a:t>
            </a:r>
            <a:r>
              <a:rPr lang="it-IT" dirty="0" err="1"/>
              <a:t>have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the name of the borough and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and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create the combine-by-key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and group the </a:t>
            </a:r>
            <a:r>
              <a:rPr lang="it-IT" dirty="0" err="1"/>
              <a:t>instances</a:t>
            </a:r>
            <a:r>
              <a:rPr lang="it-IT" dirty="0"/>
              <a:t> of «support class 3a» to </a:t>
            </a:r>
            <a:r>
              <a:rPr lang="it-IT" dirty="0" err="1"/>
              <a:t>another</a:t>
            </a:r>
            <a:r>
              <a:rPr lang="it-IT" dirty="0"/>
              <a:t> support class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week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on </a:t>
            </a:r>
            <a:r>
              <a:rPr lang="it-IT" dirty="0" err="1"/>
              <a:t>different</a:t>
            </a:r>
            <a:r>
              <a:rPr lang="it-IT" dirty="0"/>
              <a:t> part of database,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</p:txBody>
      </p:sp>
    </p:spTree>
    <p:extLst>
      <p:ext uri="{BB962C8B-B14F-4D97-AF65-F5344CB8AC3E}">
        <p14:creationId xmlns:p14="http://schemas.microsoft.com/office/powerpoint/2010/main" val="191458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Middleware projects 2020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Parallelization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thread-level</a:t>
            </a:r>
            <a:r>
              <a:rPr lang="it-IT" dirty="0"/>
              <a:t> (</a:t>
            </a:r>
            <a:r>
              <a:rPr lang="it-IT" dirty="0" err="1"/>
              <a:t>OpenMP</a:t>
            </a:r>
            <a:r>
              <a:rPr lang="it-IT" dirty="0"/>
              <a:t>) and </a:t>
            </a:r>
            <a:r>
              <a:rPr lang="it-IT" dirty="0" err="1"/>
              <a:t>process-level</a:t>
            </a:r>
            <a:r>
              <a:rPr lang="it-IT" dirty="0"/>
              <a:t> (MPI)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5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Free of data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Setup and reading </a:t>
            </a:r>
            <a:r>
              <a:rPr lang="it-IT" dirty="0" err="1"/>
              <a:t>operations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Global MPI data </a:t>
            </a:r>
            <a:r>
              <a:rPr lang="it-IT" dirty="0" err="1"/>
              <a:t>structures</a:t>
            </a:r>
            <a:r>
              <a:rPr lang="it-IT" dirty="0"/>
              <a:t> setup and MPI-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definitions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threads</a:t>
            </a:r>
            <a:r>
              <a:rPr lang="it-IT" dirty="0"/>
              <a:t> setup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for reading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part of the file to </a:t>
            </a:r>
            <a:r>
              <a:rPr lang="it-IT" dirty="0" err="1"/>
              <a:t>read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to </a:t>
            </a:r>
            <a:r>
              <a:rPr lang="it-IT" dirty="0" err="1"/>
              <a:t>parallelize</a:t>
            </a:r>
            <a:r>
              <a:rPr lang="it-IT" dirty="0"/>
              <a:t> the processing of the </a:t>
            </a:r>
            <a:r>
              <a:rPr lang="it-IT" dirty="0" err="1"/>
              <a:t>tuples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Exchange of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preliminary</a:t>
            </a:r>
            <a:r>
              <a:rPr lang="it-IT" dirty="0"/>
              <a:t> information for queries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40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Direct access </a:t>
            </a:r>
            <a:r>
              <a:rPr lang="it-IT" dirty="0" err="1"/>
              <a:t>elaboration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an array, in </a:t>
            </a:r>
            <a:r>
              <a:rPr lang="it-IT" dirty="0" err="1"/>
              <a:t>which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position </a:t>
            </a:r>
            <a:r>
              <a:rPr lang="it-IT" dirty="0" err="1"/>
              <a:t>corresponds</a:t>
            </a:r>
            <a:r>
              <a:rPr lang="it-IT" dirty="0"/>
              <a:t> to the i-</a:t>
            </a:r>
            <a:r>
              <a:rPr lang="it-IT" dirty="0" err="1"/>
              <a:t>th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array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per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scans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part of the database, </a:t>
            </a:r>
            <a:r>
              <a:rPr lang="it-IT" dirty="0" err="1"/>
              <a:t>populating</a:t>
            </a:r>
            <a:r>
              <a:rPr lang="it-IT" dirty="0"/>
              <a:t> the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MPI reduce to </a:t>
            </a:r>
            <a:r>
              <a:rPr lang="it-IT" dirty="0" err="1"/>
              <a:t>let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a «global» </a:t>
            </a:r>
            <a:r>
              <a:rPr lang="it-IT" dirty="0" err="1"/>
              <a:t>version</a:t>
            </a:r>
            <a:r>
              <a:rPr lang="it-IT" dirty="0"/>
              <a:t> of the array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OpenMP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this</a:t>
            </a:r>
            <a:r>
              <a:rPr lang="it-IT" sz="1800" dirty="0"/>
              <a:t> query,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had</a:t>
            </a:r>
            <a:r>
              <a:rPr lang="it-IT" sz="1800" dirty="0"/>
              <a:t> to use </a:t>
            </a:r>
            <a:r>
              <a:rPr lang="it-IT" sz="1800" dirty="0" err="1"/>
              <a:t>locks</a:t>
            </a:r>
            <a:r>
              <a:rPr lang="it-IT" sz="1800" dirty="0"/>
              <a:t> due to race </a:t>
            </a:r>
            <a:r>
              <a:rPr lang="it-IT" sz="1800" dirty="0" err="1"/>
              <a:t>conditions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perfomances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highly</a:t>
            </a:r>
            <a:r>
              <a:rPr lang="it-IT" sz="1800" dirty="0"/>
              <a:t> </a:t>
            </a:r>
            <a:r>
              <a:rPr lang="it-IT" sz="1800" dirty="0" err="1"/>
              <a:t>worse</a:t>
            </a:r>
            <a:r>
              <a:rPr lang="it-I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62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2400" dirty="0" err="1"/>
              <a:t>OpenMP</a:t>
            </a:r>
            <a:r>
              <a:rPr lang="it-IT" sz="2400" dirty="0"/>
              <a:t> – MPI: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MPI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en-US" sz="1800" dirty="0"/>
              <a:t>Note: we assumed that factors in the </a:t>
            </a:r>
            <a:r>
              <a:rPr lang="en-US" sz="1800" dirty="0" err="1"/>
              <a:t>db</a:t>
            </a:r>
            <a:r>
              <a:rPr lang="en-US" sz="1800" dirty="0"/>
              <a:t> are provided without “holes”</a:t>
            </a:r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01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err="1"/>
              <a:t>OpenMP</a:t>
            </a:r>
            <a:r>
              <a:rPr lang="it-IT" dirty="0"/>
              <a:t> – MPI: Query 3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Double 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date,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, scanning the </a:t>
            </a:r>
            <a:r>
              <a:rPr lang="it-IT" dirty="0" err="1"/>
              <a:t>tuples</a:t>
            </a:r>
            <a:r>
              <a:rPr lang="it-IT" dirty="0"/>
              <a:t>, an array </a:t>
            </a:r>
            <a:r>
              <a:rPr lang="it-IT" dirty="0" err="1"/>
              <a:t>indexed</a:t>
            </a:r>
            <a:r>
              <a:rPr lang="it-IT" dirty="0"/>
              <a:t> by week with the information </a:t>
            </a:r>
            <a:r>
              <a:rPr lang="it-IT" dirty="0" err="1"/>
              <a:t>needed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of processing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parallelized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borough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6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running on Amazon EC2 cluster, with </a:t>
            </a:r>
            <a:r>
              <a:rPr lang="it-IT" dirty="0" err="1"/>
              <a:t>starcluster</a:t>
            </a:r>
            <a:r>
              <a:rPr lang="it-IT" dirty="0"/>
              <a:t>. The machine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4 cores and 16 GB of RAM </a:t>
            </a:r>
            <a:r>
              <a:rPr lang="it-IT" dirty="0" err="1"/>
              <a:t>memory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code with the </a:t>
            </a:r>
            <a:r>
              <a:rPr lang="it-IT" dirty="0" err="1"/>
              <a:t>given</a:t>
            </a:r>
            <a:r>
              <a:rPr lang="it-IT" dirty="0"/>
              <a:t> database and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replicated</a:t>
            </a:r>
            <a:r>
              <a:rPr lang="it-IT" dirty="0"/>
              <a:t> 4 times and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serial </a:t>
            </a:r>
            <a:r>
              <a:rPr lang="it-IT" dirty="0" err="1"/>
              <a:t>performaces</a:t>
            </a:r>
            <a:r>
              <a:rPr lang="it-IT" dirty="0"/>
              <a:t> are </a:t>
            </a:r>
            <a:r>
              <a:rPr lang="it-IT" dirty="0" err="1"/>
              <a:t>measured</a:t>
            </a:r>
            <a:r>
              <a:rPr lang="it-IT" dirty="0"/>
              <a:t>, so to be </a:t>
            </a:r>
            <a:r>
              <a:rPr lang="it-IT" dirty="0" err="1"/>
              <a:t>able</a:t>
            </a:r>
            <a:r>
              <a:rPr lang="it-IT" dirty="0"/>
              <a:t> to make a </a:t>
            </a:r>
            <a:r>
              <a:rPr lang="it-IT" dirty="0" err="1"/>
              <a:t>comparison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parallelization</a:t>
            </a:r>
            <a:r>
              <a:rPr lang="it-IT" dirty="0"/>
              <a:t>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made </a:t>
            </a:r>
            <a:r>
              <a:rPr lang="it-IT" dirty="0" err="1"/>
              <a:t>between</a:t>
            </a:r>
            <a:r>
              <a:rPr lang="it-IT" dirty="0"/>
              <a:t> 2 </a:t>
            </a:r>
            <a:r>
              <a:rPr lang="it-IT" dirty="0" err="1"/>
              <a:t>threads</a:t>
            </a:r>
            <a:r>
              <a:rPr lang="it-IT" dirty="0"/>
              <a:t> and 4 </a:t>
            </a:r>
            <a:r>
              <a:rPr lang="it-IT" dirty="0" err="1"/>
              <a:t>threads</a:t>
            </a:r>
            <a:r>
              <a:rPr lang="it-IT" dirty="0"/>
              <a:t>, 2 </a:t>
            </a:r>
            <a:r>
              <a:rPr lang="it-IT" dirty="0" err="1"/>
              <a:t>processes</a:t>
            </a:r>
            <a:r>
              <a:rPr lang="it-IT" dirty="0"/>
              <a:t> and 4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04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E861774-F51B-4100-A424-95AB3DA0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7" y="2803820"/>
            <a:ext cx="3322608" cy="2979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0E4A23B-FEA2-423D-B9B0-858C137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35" y="2803820"/>
            <a:ext cx="3330229" cy="301016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71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7" y="2826680"/>
            <a:ext cx="3223539" cy="29720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0B752A-1DAC-45EE-BAF4-3D141D1C7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"/>
          <a:stretch/>
        </p:blipFill>
        <p:spPr>
          <a:xfrm>
            <a:off x="880358" y="2826680"/>
            <a:ext cx="3193057" cy="29339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1738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1097</Words>
  <Application>Microsoft Office PowerPoint</Application>
  <PresentationFormat>Presentazione su schermo (4:3)</PresentationFormat>
  <Paragraphs>118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POLI</vt:lpstr>
      <vt:lpstr>Titolo presentazione sottotitolo</vt:lpstr>
      <vt:lpstr>OpenMP – MPI project</vt:lpstr>
      <vt:lpstr>OpenMP – MPI: Setup and reading operations</vt:lpstr>
      <vt:lpstr>OpenMP – MPI: Query 1 Number of lethal accidents per week throughout the entire dataset</vt:lpstr>
      <vt:lpstr>OpenMP – MPI: Query 2 Number of accidents and percentage of number of deaths per contributing factor in the dataset</vt:lpstr>
      <vt:lpstr>OpenMP – MPI: Query 3 Number of accidents and average number of lethal accidents per week per borough</vt:lpstr>
      <vt:lpstr>OpenMP – MPI: Benchmarks</vt:lpstr>
      <vt:lpstr>OpenMP – MPI: Benchmarks</vt:lpstr>
      <vt:lpstr>OpenMP – MPI: Benchmarks</vt:lpstr>
      <vt:lpstr>OpenMP – MPI: Benchmarks</vt:lpstr>
      <vt:lpstr>Spark project</vt:lpstr>
      <vt:lpstr>Spark project: Setup and reading operations </vt:lpstr>
      <vt:lpstr>Spark project: Query 1 Number of lethal accidents per week throughout the entire dataset</vt:lpstr>
      <vt:lpstr>Spark project: Query 2 Number of accidents and percentage of number of deaths per contributing factor in the dataset</vt:lpstr>
      <vt:lpstr>Spark project: Query 3 Number of accidents and average number of lethal accidents per week per borough</vt:lpstr>
      <vt:lpstr>Middleware projects 2020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Carmelo Valore</cp:lastModifiedBy>
  <cp:revision>253</cp:revision>
  <dcterms:created xsi:type="dcterms:W3CDTF">2015-05-26T12:27:57Z</dcterms:created>
  <dcterms:modified xsi:type="dcterms:W3CDTF">2020-09-03T14:25:24Z</dcterms:modified>
</cp:coreProperties>
</file>